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55" r:id="rId2"/>
    <p:sldId id="366" r:id="rId3"/>
    <p:sldId id="354" r:id="rId4"/>
    <p:sldId id="356" r:id="rId5"/>
    <p:sldId id="360" r:id="rId6"/>
    <p:sldId id="358" r:id="rId7"/>
    <p:sldId id="361" r:id="rId8"/>
    <p:sldId id="362" r:id="rId9"/>
    <p:sldId id="363" r:id="rId10"/>
    <p:sldId id="364" r:id="rId11"/>
    <p:sldId id="365" r:id="rId12"/>
    <p:sldId id="3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90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599" autoAdjust="0"/>
  </p:normalViewPr>
  <p:slideViewPr>
    <p:cSldViewPr>
      <p:cViewPr varScale="1">
        <p:scale>
          <a:sx n="103" d="100"/>
          <a:sy n="103" d="100"/>
        </p:scale>
        <p:origin x="2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7621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CB22E1-6B0B-4B96-831A-87DC4CB890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3237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05275" y="2060575"/>
            <a:ext cx="7162800" cy="1109663"/>
          </a:xfrm>
        </p:spPr>
        <p:txBody>
          <a:bodyPr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05275" y="2803525"/>
            <a:ext cx="7162800" cy="696913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25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6520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76338" y="2565400"/>
            <a:ext cx="3744912" cy="3960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3650" y="2565400"/>
            <a:ext cx="3746500" cy="3960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197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441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035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799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42496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64450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55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12938"/>
            <a:ext cx="1909762" cy="46132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12938"/>
            <a:ext cx="5581650" cy="46132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725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12938"/>
            <a:ext cx="65532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565400"/>
            <a:ext cx="7643812" cy="39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btv.1981@yandex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19872" y="2874168"/>
            <a:ext cx="5290592" cy="1109663"/>
          </a:xfrm>
        </p:spPr>
        <p:txBody>
          <a:bodyPr/>
          <a:lstStyle/>
          <a:p>
            <a:pPr algn="ctr"/>
            <a:r>
              <a:rPr lang="ru-RU" sz="2400" dirty="0"/>
              <a:t>Планирование и </a:t>
            </a:r>
            <a:r>
              <a:rPr lang="ru-RU" sz="2400" dirty="0" smtClean="0"/>
              <a:t>организация проведения итогового сочинения в 11 классах</a:t>
            </a:r>
            <a:br>
              <a:rPr lang="ru-RU" sz="2400" dirty="0" smtClean="0"/>
            </a:br>
            <a:r>
              <a:rPr lang="ru-RU" sz="2400" dirty="0" smtClean="0"/>
              <a:t>2021-2022 </a:t>
            </a:r>
            <a:r>
              <a:rPr lang="ru-RU" sz="2400" dirty="0" err="1" smtClean="0"/>
              <a:t>уч.год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6309320"/>
            <a:ext cx="3528392" cy="696913"/>
          </a:xfrm>
        </p:spPr>
        <p:txBody>
          <a:bodyPr/>
          <a:lstStyle/>
          <a:p>
            <a:r>
              <a:rPr lang="ru-RU" sz="1800" dirty="0" smtClean="0"/>
              <a:t>24.11.2021</a:t>
            </a: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5421771" y="404664"/>
            <a:ext cx="35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/>
                </a:solidFill>
                <a:latin typeface="+mn-lt"/>
              </a:rPr>
              <a:t>Совещание заместителей директоров по УВР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5509436" y="5229200"/>
            <a:ext cx="3528392" cy="6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1800" kern="0" dirty="0" smtClean="0"/>
              <a:t>Борисова Т.В., методист по учебным предметам</a:t>
            </a:r>
          </a:p>
          <a:p>
            <a:r>
              <a:rPr lang="ru-RU" sz="1800" kern="0" dirty="0" smtClean="0"/>
              <a:t>МКУ «Отдел образования»</a:t>
            </a:r>
            <a:endParaRPr lang="ru-RU" sz="1800" kern="0" dirty="0"/>
          </a:p>
        </p:txBody>
      </p:sp>
    </p:spTree>
    <p:extLst>
      <p:ext uri="{BB962C8B-B14F-4D97-AF65-F5344CB8AC3E}">
        <p14:creationId xmlns:p14="http://schemas.microsoft.com/office/powerpoint/2010/main" val="356824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9872" y="260648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2"/>
                </a:solidFill>
                <a:latin typeface="+mn-lt"/>
              </a:rPr>
              <a:t>Нормативная база проведения ИС-11</a:t>
            </a:r>
            <a:endParaRPr lang="ru-RU" b="1" dirty="0">
              <a:solidFill>
                <a:schemeClr val="accent2"/>
              </a:solidFill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691876"/>
              </p:ext>
            </p:extLst>
          </p:nvPr>
        </p:nvGraphicFramePr>
        <p:xfrm>
          <a:off x="2339752" y="771805"/>
          <a:ext cx="6264696" cy="603504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264696"/>
              </a:tblGrid>
              <a:tr h="99011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приказ МО и Н РТ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10 ноября 2021 года № под-1432/21 «Об утверждении инструкций по организации и проведению итогового сочинения (изложения) в 2021/2022 учебном году»</a:t>
                      </a:r>
                    </a:p>
                  </a:txBody>
                  <a:tcPr marL="68580" marR="68580" marT="0" marB="0" anchor="ctr"/>
                </a:tc>
              </a:tr>
              <a:tr h="99011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приказ МО и Н РТ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19 ноября 2021 года № под-1501/21 «Об утверждении правил заполнения бланков и отчетных форм для проведения итогового сочинения (изложения) в 2021/2022 учебном году»</a:t>
                      </a:r>
                    </a:p>
                  </a:txBody>
                  <a:tcPr marL="68580" marR="68580" marT="0" marB="0" anchor="ctr"/>
                </a:tc>
              </a:tr>
              <a:tr h="99011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приказ МО и Н РТ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19 ноября 2021 года № под-1504/21 «О проведении итогового сочинения (изложения) в 2021/2022 учебном году»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99011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приказ МКУ «Отдел образования»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22 ноября 2021 года № 372-осн. «О проведении итогового сочинения (изложения) в 2021/2022 учебном году»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990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Приказ ОУ «О проведении итогового сочинения (изложения) в МБОУ_____________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2021/2022 учебном году»</a:t>
                      </a:r>
                    </a:p>
                    <a:p>
                      <a:pPr marL="0" algn="l" defTabSz="914400" rtl="0" eaLnBrk="1" latinLnBrk="0" hangingPunct="1"/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14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9872" y="332656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accent2"/>
                </a:solidFill>
                <a:latin typeface="+mn-lt"/>
              </a:rPr>
              <a:t>График </a:t>
            </a:r>
            <a:r>
              <a:rPr lang="ru-RU" b="1" dirty="0" smtClean="0">
                <a:solidFill>
                  <a:schemeClr val="accent2"/>
                </a:solidFill>
                <a:latin typeface="+mn-lt"/>
              </a:rPr>
              <a:t>подготовки и проведения ИС-11</a:t>
            </a:r>
            <a:endParaRPr lang="ru-RU" b="1" dirty="0">
              <a:solidFill>
                <a:schemeClr val="accent2"/>
              </a:solidFill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969971"/>
              </p:ext>
            </p:extLst>
          </p:nvPr>
        </p:nvGraphicFramePr>
        <p:xfrm>
          <a:off x="1187624" y="1844824"/>
          <a:ext cx="6264696" cy="396044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264696"/>
              </a:tblGrid>
              <a:tr h="990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Даты проведения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90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декабря 2021 года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90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февраля 2022 года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90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мая 2022 года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22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476672"/>
            <a:ext cx="6553200" cy="508000"/>
          </a:xfrm>
        </p:spPr>
        <p:txBody>
          <a:bodyPr/>
          <a:lstStyle/>
          <a:p>
            <a:pPr algn="r"/>
            <a:r>
              <a:rPr lang="ru-RU" sz="2400" dirty="0"/>
              <a:t>Задачи за месяц до итогового сочинения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20" y="1988840"/>
            <a:ext cx="8014359" cy="338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08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333375"/>
            <a:ext cx="8362950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16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90800" y="188640"/>
            <a:ext cx="6553200" cy="508000"/>
          </a:xfrm>
        </p:spPr>
        <p:txBody>
          <a:bodyPr/>
          <a:lstStyle/>
          <a:p>
            <a:r>
              <a:rPr lang="ru-RU" sz="2000" dirty="0"/>
              <a:t>Анкета для выпускников «Насколько я психологически готов к итоговому сочинению»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437" y="1700808"/>
            <a:ext cx="4263822" cy="45331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305" y="764704"/>
            <a:ext cx="4837534" cy="49244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5618766"/>
            <a:ext cx="4536504" cy="119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55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87216" y="332656"/>
            <a:ext cx="7056784" cy="508000"/>
          </a:xfrm>
        </p:spPr>
        <p:txBody>
          <a:bodyPr/>
          <a:lstStyle/>
          <a:p>
            <a:pPr algn="r"/>
            <a:r>
              <a:rPr lang="ru-RU" sz="2400" dirty="0"/>
              <a:t>Задачи за две недели до итогового сочинения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214967"/>
            <a:ext cx="8104956" cy="22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5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87216" y="332656"/>
            <a:ext cx="7056784" cy="508000"/>
          </a:xfrm>
        </p:spPr>
        <p:txBody>
          <a:bodyPr/>
          <a:lstStyle/>
          <a:p>
            <a:pPr algn="r"/>
            <a:r>
              <a:rPr lang="ru-RU" sz="2400" dirty="0"/>
              <a:t>Задачи за два дня до итогового сочинения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49" y="2420888"/>
            <a:ext cx="8559901" cy="147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4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.profkiosk.ru/service_tbn2/hjksq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7029450" cy="37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1907704" y="332656"/>
            <a:ext cx="7056784" cy="508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algn="r"/>
            <a:r>
              <a:rPr lang="ru-RU" sz="2400" dirty="0"/>
              <a:t>Формы, которые входят в пакет руководителя </a:t>
            </a:r>
            <a:endParaRPr lang="ru-RU" sz="2400" kern="0" dirty="0"/>
          </a:p>
        </p:txBody>
      </p:sp>
    </p:spTree>
    <p:extLst>
      <p:ext uri="{BB962C8B-B14F-4D97-AF65-F5344CB8AC3E}">
        <p14:creationId xmlns:p14="http://schemas.microsoft.com/office/powerpoint/2010/main" val="887090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1907704" y="332656"/>
            <a:ext cx="7056784" cy="508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algn="r"/>
            <a:r>
              <a:rPr lang="ru-RU" sz="2400" dirty="0"/>
              <a:t>Задачи за день до итогового сочинения </a:t>
            </a:r>
            <a:endParaRPr lang="ru-RU" sz="2400" kern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32" y="2132856"/>
            <a:ext cx="8424936" cy="23887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5589240"/>
            <a:ext cx="4956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Подготовить технику для видеонаблюдения.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6244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1907704" y="332656"/>
            <a:ext cx="7056784" cy="508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algn="r"/>
            <a:r>
              <a:rPr lang="ru-RU" sz="2400" dirty="0"/>
              <a:t>Задачи в день итогового сочинения </a:t>
            </a:r>
            <a:endParaRPr lang="ru-RU" sz="2400" kern="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276872"/>
            <a:ext cx="8496944" cy="193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84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1907704" y="332656"/>
            <a:ext cx="7056784" cy="508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algn="r"/>
            <a:r>
              <a:rPr lang="ru-RU" sz="2400" dirty="0"/>
              <a:t>Задачи в день итогового сочинения </a:t>
            </a:r>
            <a:endParaRPr lang="ru-RU" sz="2400" kern="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484784"/>
            <a:ext cx="846530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Организаторам:</a:t>
            </a:r>
          </a:p>
          <a:p>
            <a:endParaRPr lang="ru-RU" dirty="0" smtClean="0"/>
          </a:p>
          <a:p>
            <a:r>
              <a:rPr lang="ru-RU" dirty="0" smtClean="0"/>
              <a:t>Собрать бланки ИС.</a:t>
            </a:r>
          </a:p>
          <a:p>
            <a:r>
              <a:rPr lang="ru-RU" dirty="0" smtClean="0"/>
              <a:t>Заполнить отчетные формы.</a:t>
            </a:r>
          </a:p>
          <a:p>
            <a:endParaRPr lang="ru-RU" dirty="0" smtClean="0"/>
          </a:p>
          <a:p>
            <a:r>
              <a:rPr lang="ru-RU" dirty="0" smtClean="0"/>
              <a:t>Техническим специалисту:</a:t>
            </a:r>
          </a:p>
          <a:p>
            <a:r>
              <a:rPr lang="ru-RU" dirty="0" smtClean="0"/>
              <a:t>Распечатать копии бланков ИС.</a:t>
            </a:r>
          </a:p>
          <a:p>
            <a:r>
              <a:rPr lang="ru-RU" dirty="0" smtClean="0"/>
              <a:t>Сохранить на </a:t>
            </a:r>
            <a:r>
              <a:rPr lang="ru-RU" u="sng" dirty="0" smtClean="0"/>
              <a:t>диск</a:t>
            </a:r>
            <a:r>
              <a:rPr lang="ru-RU" dirty="0" smtClean="0"/>
              <a:t> файлы видеонаблюдения.</a:t>
            </a:r>
          </a:p>
          <a:p>
            <a:endParaRPr lang="ru-RU" dirty="0" smtClean="0"/>
          </a:p>
          <a:p>
            <a:r>
              <a:rPr lang="ru-RU" dirty="0" smtClean="0"/>
              <a:t>Ответственному за проведение ИС-11:</a:t>
            </a:r>
          </a:p>
          <a:p>
            <a:r>
              <a:rPr lang="ru-RU" dirty="0"/>
              <a:t>Направить отчеты по формам (</a:t>
            </a:r>
            <a:r>
              <a:rPr lang="ru-RU" dirty="0" smtClean="0"/>
              <a:t>Приложение </a:t>
            </a:r>
            <a:r>
              <a:rPr lang="ru-RU" dirty="0"/>
              <a:t>№ </a:t>
            </a:r>
            <a:r>
              <a:rPr lang="ru-RU" dirty="0" smtClean="0"/>
              <a:t>5,6 к приказу МКУ ОО) </a:t>
            </a:r>
            <a:r>
              <a:rPr lang="ru-RU" dirty="0"/>
              <a:t>до 14.00 часов в день проведения итогового сочинения (изложения) на электронный адрес </a:t>
            </a:r>
            <a:r>
              <a:rPr lang="ru-RU" dirty="0">
                <a:hlinkClick r:id="rId2"/>
              </a:rPr>
              <a:t>btv.1981@yandex.ru</a:t>
            </a:r>
            <a:r>
              <a:rPr lang="ru-RU" dirty="0"/>
              <a:t>. </a:t>
            </a:r>
          </a:p>
          <a:p>
            <a:endParaRPr lang="ru-RU" dirty="0" smtClean="0"/>
          </a:p>
          <a:p>
            <a:r>
              <a:rPr lang="ru-RU" dirty="0" smtClean="0"/>
              <a:t>Сдать 3 конверта: 1-ый конверт- оригиналы бланков,</a:t>
            </a:r>
          </a:p>
          <a:p>
            <a:r>
              <a:rPr lang="ru-RU" dirty="0" smtClean="0"/>
              <a:t>                               2-ой </a:t>
            </a:r>
            <a:r>
              <a:rPr lang="ru-RU" dirty="0"/>
              <a:t>конверт- </a:t>
            </a:r>
            <a:r>
              <a:rPr lang="ru-RU" dirty="0" smtClean="0"/>
              <a:t>копии </a:t>
            </a:r>
            <a:r>
              <a:rPr lang="ru-RU" dirty="0"/>
              <a:t>бланков</a:t>
            </a:r>
            <a:r>
              <a:rPr lang="ru-RU" dirty="0" smtClean="0"/>
              <a:t>,</a:t>
            </a:r>
          </a:p>
          <a:p>
            <a:r>
              <a:rPr lang="ru-RU" smtClean="0"/>
              <a:t>                               </a:t>
            </a:r>
            <a:r>
              <a:rPr lang="ru-RU" smtClean="0"/>
              <a:t>3-ий </a:t>
            </a:r>
            <a:r>
              <a:rPr lang="ru-RU" dirty="0"/>
              <a:t>конверт- </a:t>
            </a:r>
            <a:r>
              <a:rPr lang="ru-RU" dirty="0" smtClean="0"/>
              <a:t>отчеты.</a:t>
            </a:r>
          </a:p>
          <a:p>
            <a:r>
              <a:rPr lang="ru-RU" dirty="0"/>
              <a:t>Сдать </a:t>
            </a:r>
            <a:r>
              <a:rPr lang="ru-RU" dirty="0" smtClean="0"/>
              <a:t>диск с видеонаблюдением.</a:t>
            </a:r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4941976"/>
      </p:ext>
    </p:extLst>
  </p:cSld>
  <p:clrMapOvr>
    <a:masterClrMapping/>
  </p:clrMapOvr>
</p:sld>
</file>

<file path=ppt/theme/theme1.xml><?xml version="1.0" encoding="utf-8"?>
<a:theme xmlns:a="http://schemas.openxmlformats.org/drawingml/2006/main" name="95">
  <a:themeElements>
    <a:clrScheme name="template 5">
      <a:dk1>
        <a:srgbClr val="111111"/>
      </a:dk1>
      <a:lt1>
        <a:srgbClr val="FFFFFF"/>
      </a:lt1>
      <a:dk2>
        <a:srgbClr val="000000"/>
      </a:dk2>
      <a:lt2>
        <a:srgbClr val="663300"/>
      </a:lt2>
      <a:accent1>
        <a:srgbClr val="CC6600"/>
      </a:accent1>
      <a:accent2>
        <a:srgbClr val="800000"/>
      </a:accent2>
      <a:accent3>
        <a:srgbClr val="FFFFFF"/>
      </a:accent3>
      <a:accent4>
        <a:srgbClr val="0D0D0D"/>
      </a:accent4>
      <a:accent5>
        <a:srgbClr val="E2B8AA"/>
      </a:accent5>
      <a:accent6>
        <a:srgbClr val="730000"/>
      </a:accent6>
      <a:hlink>
        <a:srgbClr val="FFCC66"/>
      </a:hlink>
      <a:folHlink>
        <a:srgbClr val="EAEAEA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111111"/>
        </a:dk1>
        <a:lt1>
          <a:srgbClr val="FFFFFF"/>
        </a:lt1>
        <a:dk2>
          <a:srgbClr val="000000"/>
        </a:dk2>
        <a:lt2>
          <a:srgbClr val="800000"/>
        </a:lt2>
        <a:accent1>
          <a:srgbClr val="CC0000"/>
        </a:accent1>
        <a:accent2>
          <a:srgbClr val="FFFF99"/>
        </a:accent2>
        <a:accent3>
          <a:srgbClr val="FFFFFF"/>
        </a:accent3>
        <a:accent4>
          <a:srgbClr val="0D0D0D"/>
        </a:accent4>
        <a:accent5>
          <a:srgbClr val="E2AAAA"/>
        </a:accent5>
        <a:accent6>
          <a:srgbClr val="E7E78A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111111"/>
        </a:dk1>
        <a:lt1>
          <a:srgbClr val="FFFFFF"/>
        </a:lt1>
        <a:dk2>
          <a:srgbClr val="000000"/>
        </a:dk2>
        <a:lt2>
          <a:srgbClr val="993300"/>
        </a:lt2>
        <a:accent1>
          <a:srgbClr val="FFCC66"/>
        </a:accent1>
        <a:accent2>
          <a:srgbClr val="FF6600"/>
        </a:accent2>
        <a:accent3>
          <a:srgbClr val="FFFFFF"/>
        </a:accent3>
        <a:accent4>
          <a:srgbClr val="0D0D0D"/>
        </a:accent4>
        <a:accent5>
          <a:srgbClr val="FFE2B8"/>
        </a:accent5>
        <a:accent6>
          <a:srgbClr val="E75C00"/>
        </a:accent6>
        <a:hlink>
          <a:srgbClr val="FF993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111111"/>
        </a:dk1>
        <a:lt1>
          <a:srgbClr val="FFFFFF"/>
        </a:lt1>
        <a:dk2>
          <a:srgbClr val="000000"/>
        </a:dk2>
        <a:lt2>
          <a:srgbClr val="996633"/>
        </a:lt2>
        <a:accent1>
          <a:srgbClr val="FFCC66"/>
        </a:accent1>
        <a:accent2>
          <a:srgbClr val="800000"/>
        </a:accent2>
        <a:accent3>
          <a:srgbClr val="FFFFFF"/>
        </a:accent3>
        <a:accent4>
          <a:srgbClr val="0D0D0D"/>
        </a:accent4>
        <a:accent5>
          <a:srgbClr val="FFE2B8"/>
        </a:accent5>
        <a:accent6>
          <a:srgbClr val="730000"/>
        </a:accent6>
        <a:hlink>
          <a:srgbClr val="FF993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111111"/>
        </a:dk1>
        <a:lt1>
          <a:srgbClr val="FFFFFF"/>
        </a:lt1>
        <a:dk2>
          <a:srgbClr val="000000"/>
        </a:dk2>
        <a:lt2>
          <a:srgbClr val="663300"/>
        </a:lt2>
        <a:accent1>
          <a:srgbClr val="FF9966"/>
        </a:accent1>
        <a:accent2>
          <a:srgbClr val="800000"/>
        </a:accent2>
        <a:accent3>
          <a:srgbClr val="FFFFFF"/>
        </a:accent3>
        <a:accent4>
          <a:srgbClr val="0D0D0D"/>
        </a:accent4>
        <a:accent5>
          <a:srgbClr val="FFCAB8"/>
        </a:accent5>
        <a:accent6>
          <a:srgbClr val="730000"/>
        </a:accent6>
        <a:hlink>
          <a:srgbClr val="FFCC6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111111"/>
        </a:dk1>
        <a:lt1>
          <a:srgbClr val="FFFFFF"/>
        </a:lt1>
        <a:dk2>
          <a:srgbClr val="000000"/>
        </a:dk2>
        <a:lt2>
          <a:srgbClr val="663300"/>
        </a:lt2>
        <a:accent1>
          <a:srgbClr val="CC6600"/>
        </a:accent1>
        <a:accent2>
          <a:srgbClr val="800000"/>
        </a:accent2>
        <a:accent3>
          <a:srgbClr val="FFFFFF"/>
        </a:accent3>
        <a:accent4>
          <a:srgbClr val="0D0D0D"/>
        </a:accent4>
        <a:accent5>
          <a:srgbClr val="E2B8AA"/>
        </a:accent5>
        <a:accent6>
          <a:srgbClr val="730000"/>
        </a:accent6>
        <a:hlink>
          <a:srgbClr val="FFCC6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95</Template>
  <TotalTime>4667</TotalTime>
  <Words>300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95</vt:lpstr>
      <vt:lpstr>Планирование и организация проведения итогового сочинения в 11 классах 2021-2022 уч.год</vt:lpstr>
      <vt:lpstr>Презентация PowerPoint</vt:lpstr>
      <vt:lpstr>Презентация PowerPoint</vt:lpstr>
      <vt:lpstr>Задачи за месяц до итогового сочинения </vt:lpstr>
      <vt:lpstr>Презентация PowerPoint</vt:lpstr>
      <vt:lpstr>Анкета для выпускников «Насколько я психологически готов к итоговому сочинению»</vt:lpstr>
      <vt:lpstr>Задачи за две недели до итогового сочинения</vt:lpstr>
      <vt:lpstr>Задачи за два дня до итогового сочинения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Совершенствование профессиональной компетентности учителя в рамках введения Федерального государственного образовательного стандарта основного общего образования</dc:title>
  <dc:creator>Борисова ТВ</dc:creator>
  <cp:lastModifiedBy>МИР</cp:lastModifiedBy>
  <cp:revision>408</cp:revision>
  <cp:lastPrinted>2021-08-20T04:45:35Z</cp:lastPrinted>
  <dcterms:created xsi:type="dcterms:W3CDTF">2015-08-27T12:16:04Z</dcterms:created>
  <dcterms:modified xsi:type="dcterms:W3CDTF">2021-11-24T07:34:52Z</dcterms:modified>
</cp:coreProperties>
</file>